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6"/>
  </p:notesMasterIdLst>
  <p:sldIdLst>
    <p:sldId id="259" r:id="rId2"/>
    <p:sldId id="260" r:id="rId3"/>
    <p:sldId id="261" r:id="rId4"/>
    <p:sldId id="276" r:id="rId5"/>
    <p:sldId id="257" r:id="rId6"/>
    <p:sldId id="275" r:id="rId7"/>
    <p:sldId id="258" r:id="rId8"/>
    <p:sldId id="277" r:id="rId9"/>
    <p:sldId id="278" r:id="rId10"/>
    <p:sldId id="279" r:id="rId11"/>
    <p:sldId id="280" r:id="rId12"/>
    <p:sldId id="281" r:id="rId13"/>
    <p:sldId id="282" r:id="rId14"/>
    <p:sldId id="284" r:id="rId15"/>
    <p:sldId id="293" r:id="rId16"/>
    <p:sldId id="296" r:id="rId17"/>
    <p:sldId id="297" r:id="rId18"/>
    <p:sldId id="291" r:id="rId19"/>
    <p:sldId id="283" r:id="rId20"/>
    <p:sldId id="285" r:id="rId21"/>
    <p:sldId id="294" r:id="rId22"/>
    <p:sldId id="295" r:id="rId23"/>
    <p:sldId id="289" r:id="rId24"/>
    <p:sldId id="290" r:id="rId25"/>
  </p:sldIdLst>
  <p:sldSz cx="12192000" cy="6858000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Calibri Light" pitchFamily="34" charset="0"/>
      <p:regular r:id="rId31"/>
      <p:italic r:id="rId32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Svijetli stil 3 - Isticanj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12.8.2021.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64AB2B9-F87F-4FB6-B69F-F4AC90E4F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EE08D29-84D1-41F9-9EC0-30797121C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3A356954-066A-410F-A28D-24EA91513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C7BE-C753-41C2-970F-1D2CF74C2C09}" type="datetimeFigureOut">
              <a:rPr lang="hr-HR" smtClean="0"/>
              <a:pPr/>
              <a:t>12.8.2021.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5150B095-DDD9-40E2-AC32-FDC8B9CF1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F7C38A62-35EF-4459-96A5-695993596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B1CB-231E-4017-964B-2E8A2DF648A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66868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r-HR" sz="3200" b="1" dirty="0" smtClean="0"/>
              <a:t>Priroda 6</a:t>
            </a:r>
          </a:p>
          <a:p>
            <a:pPr algn="r"/>
            <a:r>
              <a:rPr lang="hr-HR" sz="3200" b="1" dirty="0" smtClean="0"/>
              <a:t>ŠK</a:t>
            </a:r>
            <a:endParaRPr lang="x-none" sz="320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globe.gov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hyperlink" Target="https://www.e-sfera.hr/dodatni-digitalni-sadrzaji/6cda4d66-a101-46ff-986d-f91e1d5f2016/" TargetMode="Externa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hyperlink" Target="https://www.e-sfera.hr/dodatni-digitalni-sadrzaji/6cda4d66-a101-46ff-986d-f91e1d5f2016/" TargetMode="Externa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5bfaea2a-9bac-4214-828d-2b5e514b0b00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4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s://learningapps.org/watch?v=poujs0prn19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hyperlink" Target="https://learningapps.org/watch?v=ps8u6xfaj19" TargetMode="External"/><Relationship Id="rId4" Type="http://schemas.openxmlformats.org/officeDocument/2006/relationships/hyperlink" Target="https://learningapps.org/watch?v=p1pvmx7ok19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e-sfera.hr/dodatni-digitalni-sadrzaji/6cda4d66-a101-46ff-986d-f91e1d5f2016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kpLY0YwMACE" TargetMode="External"/><Relationship Id="rId5" Type="http://schemas.openxmlformats.org/officeDocument/2006/relationships/hyperlink" Target="https://www.youtube.com/watch?v=5wvgvRfgD8w" TargetMode="External"/><Relationship Id="rId4" Type="http://schemas.openxmlformats.org/officeDocument/2006/relationships/image" Target="../media/image13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e-sfera.hr/dodatni-digitalni-sadrzaji/6cda4d66-a101-46ff-986d-f91e1d5f2016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www.e-sfera.hr/dodatni-digitalni-sadrzaji/6cda4d66-a101-46ff-986d-f91e1d5f2016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6cda4d66-a101-46ff-986d-f91e1d5f2016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6cda4d66-a101-46ff-986d-f91e1d5f2016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o_AfNcjlOgU" TargetMode="Externa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hyperlink" Target="https://www.e-sfera.hr/dodatni-digitalni-sadrzaji/6cda4d66-a101-46ff-986d-f91e1d5f2016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hyperlink" Target="https://www.e-sfera.hr/dodatni-digitalni-sadrzaji/6cda4d66-a101-46ff-986d-f91e1d5f2016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xmlns="" id="{1BF30B70-83FB-4BDF-AC68-929CFEB400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78628073"/>
              </p:ext>
            </p:extLst>
          </p:nvPr>
        </p:nvGraphicFramePr>
        <p:xfrm>
          <a:off x="602104" y="2107446"/>
          <a:ext cx="10987791" cy="4651189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850824">
                  <a:extLst>
                    <a:ext uri="{9D8B030D-6E8A-4147-A177-3AD203B41FA5}">
                      <a16:colId xmlns:a16="http://schemas.microsoft.com/office/drawing/2014/main" xmlns="" val="2339622910"/>
                    </a:ext>
                  </a:extLst>
                </a:gridCol>
                <a:gridCol w="2727712">
                  <a:extLst>
                    <a:ext uri="{9D8B030D-6E8A-4147-A177-3AD203B41FA5}">
                      <a16:colId xmlns:a16="http://schemas.microsoft.com/office/drawing/2014/main" xmlns="" val="3259657037"/>
                    </a:ext>
                  </a:extLst>
                </a:gridCol>
                <a:gridCol w="2726429">
                  <a:extLst>
                    <a:ext uri="{9D8B030D-6E8A-4147-A177-3AD203B41FA5}">
                      <a16:colId xmlns:a16="http://schemas.microsoft.com/office/drawing/2014/main" xmlns="" val="884463565"/>
                    </a:ext>
                  </a:extLst>
                </a:gridCol>
                <a:gridCol w="2682826">
                  <a:extLst>
                    <a:ext uri="{9D8B030D-6E8A-4147-A177-3AD203B41FA5}">
                      <a16:colId xmlns:a16="http://schemas.microsoft.com/office/drawing/2014/main" xmlns="" val="1460992759"/>
                    </a:ext>
                  </a:extLst>
                </a:gridCol>
              </a:tblGrid>
              <a:tr h="434714">
                <a:tc gridSpan="4"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400" b="1" dirty="0">
                          <a:effectLst/>
                        </a:rPr>
                        <a:t>Klimatska obilježja moga kraja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8872142"/>
                  </a:ext>
                </a:extLst>
              </a:tr>
              <a:tr h="557376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</a:pPr>
                      <a:r>
                        <a:rPr lang="hr-HR" sz="2400" b="1" dirty="0">
                          <a:solidFill>
                            <a:srgbClr val="000000"/>
                          </a:solidFill>
                          <a:effectLst/>
                        </a:rPr>
                        <a:t>PROLJEĆE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</a:pPr>
                      <a:r>
                        <a:rPr lang="hr-HR" sz="2400" b="1" dirty="0">
                          <a:solidFill>
                            <a:srgbClr val="000000"/>
                          </a:solidFill>
                          <a:effectLst/>
                        </a:rPr>
                        <a:t>LJETO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</a:pPr>
                      <a:r>
                        <a:rPr lang="hr-HR" sz="2400" b="1">
                          <a:solidFill>
                            <a:srgbClr val="000000"/>
                          </a:solidFill>
                          <a:effectLst/>
                        </a:rPr>
                        <a:t>JESEN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400" b="1" dirty="0">
                          <a:solidFill>
                            <a:srgbClr val="000000"/>
                          </a:solidFill>
                          <a:effectLst/>
                        </a:rPr>
                        <a:t>ZIMA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17409659"/>
                  </a:ext>
                </a:extLst>
              </a:tr>
              <a:tr h="135061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endParaRPr lang="hr-HR" sz="24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hr-HR" sz="2400" dirty="0">
                          <a:effectLst/>
                        </a:rPr>
                        <a:t> 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400" dirty="0">
                          <a:effectLst/>
                        </a:rPr>
                        <a:t> 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86894010"/>
                  </a:ext>
                </a:extLst>
              </a:tr>
              <a:tr h="410574">
                <a:tc gridSpan="2"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hr-HR" sz="2400" b="1">
                          <a:solidFill>
                            <a:srgbClr val="000000"/>
                          </a:solidFill>
                          <a:effectLst/>
                        </a:rPr>
                        <a:t>Temperature zraka (od – do):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400" dirty="0">
                          <a:effectLst/>
                        </a:rPr>
                        <a:t> 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78381582"/>
                  </a:ext>
                </a:extLst>
              </a:tr>
              <a:tr h="410574">
                <a:tc gridSpan="2"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hr-HR" sz="2400" b="1">
                          <a:solidFill>
                            <a:srgbClr val="000000"/>
                          </a:solidFill>
                          <a:effectLst/>
                        </a:rPr>
                        <a:t>Količina padalina (od – do):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400" dirty="0">
                          <a:effectLst/>
                        </a:rPr>
                        <a:t> 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80324081"/>
                  </a:ext>
                </a:extLst>
              </a:tr>
              <a:tr h="410574">
                <a:tc gridSpan="2"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hr-HR" sz="2400" b="1">
                          <a:solidFill>
                            <a:srgbClr val="000000"/>
                          </a:solidFill>
                          <a:effectLst/>
                        </a:rPr>
                        <a:t>Prosječne visine snijega: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400" dirty="0">
                          <a:effectLst/>
                        </a:rPr>
                        <a:t> 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76249589"/>
                  </a:ext>
                </a:extLst>
              </a:tr>
              <a:tr h="410574">
                <a:tc gridSpan="2"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hr-HR" sz="2400" b="1">
                          <a:solidFill>
                            <a:srgbClr val="000000"/>
                          </a:solidFill>
                          <a:effectLst/>
                        </a:rPr>
                        <a:t>Vjetar (jačina):</a:t>
                      </a:r>
                      <a:endParaRPr lang="hr-H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2400" dirty="0">
                          <a:effectLst/>
                        </a:rPr>
                        <a:t> </a:t>
                      </a:r>
                      <a:endParaRPr lang="hr-H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2342696"/>
                  </a:ext>
                </a:extLst>
              </a:tr>
            </a:tbl>
          </a:graphicData>
        </a:graphic>
      </p:graphicFrame>
      <p:sp>
        <p:nvSpPr>
          <p:cNvPr id="4" name="Naslov 3">
            <a:extLst>
              <a:ext uri="{FF2B5EF4-FFF2-40B4-BE49-F238E27FC236}">
                <a16:creationId xmlns:a16="http://schemas.microsoft.com/office/drawing/2014/main" xmlns="" id="{E05DF5CA-D6F7-4DDA-AE0E-EAF5DA1B5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882" y="1294527"/>
            <a:ext cx="9338872" cy="579244"/>
          </a:xfrm>
        </p:spPr>
        <p:txBody>
          <a:bodyPr>
            <a:normAutofit/>
          </a:bodyPr>
          <a:lstStyle/>
          <a:p>
            <a:pPr algn="l"/>
            <a:r>
              <a:rPr lang="hr-HR" sz="2800" b="1" dirty="0"/>
              <a:t>Popunite tablicu o klimatskim obilježjima vašeg kraja.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CD5AF461-1CAD-430E-A2A3-E4D3CD052C41}"/>
              </a:ext>
            </a:extLst>
          </p:cNvPr>
          <p:cNvSpPr txBox="1"/>
          <p:nvPr/>
        </p:nvSpPr>
        <p:spPr>
          <a:xfrm>
            <a:off x="10234535" y="1394699"/>
            <a:ext cx="1667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GLOBE škola</a:t>
            </a:r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4D630E1A-7546-4436-A605-04D365A61EB8}"/>
              </a:ext>
            </a:extLst>
          </p:cNvPr>
          <p:cNvSpPr txBox="1"/>
          <p:nvPr/>
        </p:nvSpPr>
        <p:spPr>
          <a:xfrm>
            <a:off x="6095999" y="2310189"/>
            <a:ext cx="5948855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/>
              <a:t>Pročitajte tekstove na uvodnoj stranici poglavlja „Zaštita od hladnoće”  (udžbenik, str. 50 i 51). Pomoću aplikacije e-sfera očitajte </a:t>
            </a:r>
            <a:r>
              <a:rPr lang="hr-HR" sz="2800" b="1" dirty="0" err="1"/>
              <a:t>Zappar</a:t>
            </a:r>
            <a:r>
              <a:rPr lang="hr-HR" sz="2800" b="1" dirty="0"/>
              <a:t> kod  na 51. stranici. </a:t>
            </a:r>
          </a:p>
          <a:p>
            <a:r>
              <a:rPr lang="hr-HR" sz="2400" dirty="0"/>
              <a:t>*</a:t>
            </a:r>
            <a:r>
              <a:rPr lang="hr-HR" sz="2400" i="1" dirty="0"/>
              <a:t>Za rad na tabletu ili mobilnom uređaju, instalirajte aplikaciju e-sfera za Android (</a:t>
            </a:r>
            <a:r>
              <a:rPr lang="hr-HR" sz="2400" i="1" dirty="0" err="1"/>
              <a:t>GooglePlay</a:t>
            </a:r>
            <a:r>
              <a:rPr lang="hr-HR" sz="2400" i="1" dirty="0"/>
              <a:t>) ili </a:t>
            </a:r>
            <a:r>
              <a:rPr lang="hr-HR" sz="2400" i="1" dirty="0" err="1"/>
              <a:t>iOS</a:t>
            </a:r>
            <a:r>
              <a:rPr lang="hr-HR" sz="2400" i="1" dirty="0"/>
              <a:t> platformu (</a:t>
            </a:r>
            <a:r>
              <a:rPr lang="hr-HR" sz="2400" i="1" dirty="0" err="1"/>
              <a:t>AppStore</a:t>
            </a:r>
            <a:r>
              <a:rPr lang="hr-HR" sz="2400" i="1" dirty="0"/>
              <a:t>).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675BF4DF-B290-407E-9258-2B89AA55EA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1"/>
          <a:stretch/>
        </p:blipFill>
        <p:spPr>
          <a:xfrm>
            <a:off x="0" y="1154478"/>
            <a:ext cx="5948855" cy="5666185"/>
          </a:xfrm>
          <a:prstGeom prst="rect">
            <a:avLst/>
          </a:prstGeom>
        </p:spPr>
      </p:pic>
      <p:pic>
        <p:nvPicPr>
          <p:cNvPr id="7" name="Grafika 6" descr="Double Tap Gesture outline">
            <a:extLst>
              <a:ext uri="{FF2B5EF4-FFF2-40B4-BE49-F238E27FC236}">
                <a16:creationId xmlns:a16="http://schemas.microsoft.com/office/drawing/2014/main" xmlns="" id="{0C86EF76-23F0-4EAB-AA9B-805EE2F39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518754" y="119304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462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4B68D040-7E28-4EF8-98AB-CBD3D6F23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289" y="2130091"/>
            <a:ext cx="10515600" cy="3304640"/>
          </a:xfrm>
        </p:spPr>
        <p:txBody>
          <a:bodyPr>
            <a:normAutofit lnSpcReduction="10000"/>
          </a:bodyPr>
          <a:lstStyle/>
          <a:p>
            <a:r>
              <a:rPr lang="hr-HR" dirty="0"/>
              <a:t>Temperatura tijela ovisi o temperaturi okoliša</a:t>
            </a:r>
          </a:p>
          <a:p>
            <a:r>
              <a:rPr lang="hr-HR" dirty="0"/>
              <a:t>U hladnijim uvjetima trome i ukočene</a:t>
            </a:r>
          </a:p>
          <a:p>
            <a:r>
              <a:rPr lang="hr-HR" dirty="0"/>
              <a:t>Stanje mirovanja (šupljine drveta ili tla)</a:t>
            </a:r>
          </a:p>
          <a:p>
            <a:pPr lvl="1"/>
            <a:r>
              <a:rPr lang="hr-HR" dirty="0"/>
              <a:t>Gujavice</a:t>
            </a:r>
          </a:p>
          <a:p>
            <a:pPr lvl="1"/>
            <a:r>
              <a:rPr lang="hr-HR" dirty="0"/>
              <a:t>Žabe</a:t>
            </a:r>
          </a:p>
          <a:p>
            <a:pPr lvl="1"/>
            <a:r>
              <a:rPr lang="hr-HR" dirty="0"/>
              <a:t>Zmije</a:t>
            </a:r>
          </a:p>
          <a:p>
            <a:pPr lvl="1"/>
            <a:r>
              <a:rPr lang="hr-HR" dirty="0"/>
              <a:t>Gušteri </a:t>
            </a:r>
          </a:p>
          <a:p>
            <a:pPr lvl="1"/>
            <a:r>
              <a:rPr lang="hr-HR" dirty="0"/>
              <a:t>Ribe (mulj)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B3175C38-0A77-43B5-968F-4EE3AA03D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89" y="1423269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Životinje s promjenjivom tjelesnom temperaturom</a:t>
            </a:r>
          </a:p>
        </p:txBody>
      </p:sp>
      <p:pic>
        <p:nvPicPr>
          <p:cNvPr id="6" name="Slika 5" descr="Slika na kojoj se prikazuje beskralješnjak, crv&#10;&#10;Opis je automatski generiran">
            <a:extLst>
              <a:ext uri="{FF2B5EF4-FFF2-40B4-BE49-F238E27FC236}">
                <a16:creationId xmlns:a16="http://schemas.microsoft.com/office/drawing/2014/main" xmlns="" id="{F1D0FB7B-AB22-45B5-B2CE-9DAFDDB6A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2502" y="2341441"/>
            <a:ext cx="1743856" cy="1342441"/>
          </a:xfrm>
          <a:prstGeom prst="rect">
            <a:avLst/>
          </a:prstGeom>
        </p:spPr>
      </p:pic>
      <p:pic>
        <p:nvPicPr>
          <p:cNvPr id="10" name="Slika 9" descr="Slika na kojoj se prikazuje žaba&#10;&#10;Opis je automatski generiran">
            <a:extLst>
              <a:ext uri="{FF2B5EF4-FFF2-40B4-BE49-F238E27FC236}">
                <a16:creationId xmlns:a16="http://schemas.microsoft.com/office/drawing/2014/main" xmlns="" id="{F6A51B2D-932A-4D4F-975F-9BB05FC7D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830" y="4833981"/>
            <a:ext cx="3031069" cy="2024020"/>
          </a:xfrm>
          <a:prstGeom prst="rect">
            <a:avLst/>
          </a:prstGeom>
        </p:spPr>
      </p:pic>
      <p:pic>
        <p:nvPicPr>
          <p:cNvPr id="13" name="Slika 12" descr="Slika na kojoj se prikazuje crv, tamno&#10;&#10;Opis je automatski generiran">
            <a:extLst>
              <a:ext uri="{FF2B5EF4-FFF2-40B4-BE49-F238E27FC236}">
                <a16:creationId xmlns:a16="http://schemas.microsoft.com/office/drawing/2014/main" xmlns="" id="{7B680750-3C1D-454E-8632-040C7929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59" t="8352" r="23225" b="9168"/>
          <a:stretch/>
        </p:blipFill>
        <p:spPr>
          <a:xfrm rot="5564291">
            <a:off x="1770086" y="4151537"/>
            <a:ext cx="1589241" cy="3651081"/>
          </a:xfrm>
          <a:prstGeom prst="rect">
            <a:avLst/>
          </a:prstGeom>
        </p:spPr>
      </p:pic>
      <p:pic>
        <p:nvPicPr>
          <p:cNvPr id="17" name="Slika 16" descr="Slika na kojoj se prikazuje reptil, gušter, crno&#10;&#10;Opis je automatski generiran">
            <a:extLst>
              <a:ext uri="{FF2B5EF4-FFF2-40B4-BE49-F238E27FC236}">
                <a16:creationId xmlns:a16="http://schemas.microsoft.com/office/drawing/2014/main" xmlns="" id="{136B0ADC-074E-4AC1-849C-24DF497EF4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24" t="20289" r="4541" b="14323"/>
          <a:stretch/>
        </p:blipFill>
        <p:spPr>
          <a:xfrm rot="20556185">
            <a:off x="8726479" y="5148118"/>
            <a:ext cx="3306909" cy="1564423"/>
          </a:xfrm>
          <a:prstGeom prst="rect">
            <a:avLst/>
          </a:prstGeom>
        </p:spPr>
      </p:pic>
      <p:pic>
        <p:nvPicPr>
          <p:cNvPr id="19" name="Slika 18" descr="Slika na kojoj se prikazuje riba, mekoperka, tamno&#10;&#10;Opis je automatski generiran">
            <a:extLst>
              <a:ext uri="{FF2B5EF4-FFF2-40B4-BE49-F238E27FC236}">
                <a16:creationId xmlns:a16="http://schemas.microsoft.com/office/drawing/2014/main" xmlns="" id="{4053534D-B2D5-4181-A5D4-B000263E2A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260" b="14091"/>
          <a:stretch/>
        </p:blipFill>
        <p:spPr>
          <a:xfrm>
            <a:off x="6215472" y="3072134"/>
            <a:ext cx="3764390" cy="202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49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6AA2866B-6B63-41E7-81A0-5DD578DDB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7770"/>
            <a:ext cx="10515600" cy="2306313"/>
          </a:xfrm>
        </p:spPr>
        <p:txBody>
          <a:bodyPr/>
          <a:lstStyle/>
          <a:p>
            <a:r>
              <a:rPr lang="hr-HR" dirty="0"/>
              <a:t>Aktivne i tijekom velikih zimskih hladnoća</a:t>
            </a:r>
          </a:p>
          <a:p>
            <a:r>
              <a:rPr lang="hr-HR" dirty="0"/>
              <a:t>Tjelesni pokrov (dlaka, perje, sloj masti ispod kože)</a:t>
            </a:r>
          </a:p>
          <a:p>
            <a:pPr lvl="1"/>
            <a:r>
              <a:rPr lang="hr-HR" dirty="0"/>
              <a:t>Ptice</a:t>
            </a:r>
          </a:p>
          <a:p>
            <a:pPr lvl="1"/>
            <a:r>
              <a:rPr lang="hr-HR" dirty="0"/>
              <a:t>Sisavci</a:t>
            </a:r>
          </a:p>
          <a:p>
            <a:pPr marL="457200" lvl="1" indent="0">
              <a:buNone/>
            </a:pPr>
            <a:endParaRPr lang="hr-HR" dirty="0"/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E7F3736E-4174-458E-AD97-51FB6B87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91" y="1476531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Životinje sa stalnom tjelesnom temperaturom</a:t>
            </a:r>
          </a:p>
        </p:txBody>
      </p:sp>
      <p:pic>
        <p:nvPicPr>
          <p:cNvPr id="5" name="Slika 4" descr="Slika na kojoj se prikazuje sisavac, dvojezubac, mačka, tamno&#10;&#10;Opis je automatski generiran">
            <a:extLst>
              <a:ext uri="{FF2B5EF4-FFF2-40B4-BE49-F238E27FC236}">
                <a16:creationId xmlns:a16="http://schemas.microsoft.com/office/drawing/2014/main" xmlns="" id="{BD58929D-DF12-4BF9-8E33-550535ED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4923" y="3144480"/>
            <a:ext cx="2975451" cy="3272994"/>
          </a:xfrm>
          <a:prstGeom prst="rect">
            <a:avLst/>
          </a:prstGeom>
        </p:spPr>
      </p:pic>
      <p:pic>
        <p:nvPicPr>
          <p:cNvPr id="7" name="Slika 6" descr="Slika na kojoj se prikazuje ptica, ptica grabljivica, tamno&#10;&#10;Opis je automatski generiran">
            <a:extLst>
              <a:ext uri="{FF2B5EF4-FFF2-40B4-BE49-F238E27FC236}">
                <a16:creationId xmlns:a16="http://schemas.microsoft.com/office/drawing/2014/main" xmlns="" id="{82637958-90A9-48B2-B7D5-2FA466E35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3941" y="1978949"/>
            <a:ext cx="2797647" cy="2420291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06C284FC-A495-4382-904F-960D44713BAF}"/>
              </a:ext>
            </a:extLst>
          </p:cNvPr>
          <p:cNvSpPr txBox="1"/>
          <p:nvPr/>
        </p:nvSpPr>
        <p:spPr>
          <a:xfrm>
            <a:off x="620251" y="5381469"/>
            <a:ext cx="7534398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Istraži</a:t>
            </a:r>
            <a:r>
              <a:rPr lang="hr-HR" sz="2000" dirty="0"/>
              <a:t> 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Osmisli pokus kojim bi se pokazalo kako perje i krzno štite od hladnoće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RB str. 55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A670CD29-1232-4879-9E6C-059030FB4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507" y="5027870"/>
            <a:ext cx="704568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0149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A49E2C6F-ED46-4622-9327-7AD442458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61" y="1994502"/>
            <a:ext cx="7570081" cy="47168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b="1" dirty="0"/>
              <a:t>Mirovanje</a:t>
            </a:r>
          </a:p>
          <a:p>
            <a:r>
              <a:rPr lang="hr-HR" dirty="0"/>
              <a:t>Medvjed  </a:t>
            </a:r>
          </a:p>
          <a:p>
            <a:pPr lvl="1"/>
            <a:r>
              <a:rPr lang="hr-HR" dirty="0"/>
              <a:t>troši masne zalihe nakupljene tijekom ljeta i jeseni </a:t>
            </a:r>
          </a:p>
          <a:p>
            <a:pPr lvl="1"/>
            <a:r>
              <a:rPr lang="hr-HR" dirty="0"/>
              <a:t>Prekida mirovanje ako je hrana dostupna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b="1" dirty="0"/>
              <a:t>Spavanje (neprekidno)</a:t>
            </a:r>
          </a:p>
          <a:p>
            <a:r>
              <a:rPr lang="hr-HR" dirty="0"/>
              <a:t>puh, jež, hrčak</a:t>
            </a:r>
          </a:p>
          <a:p>
            <a:endParaRPr lang="hr-HR" dirty="0"/>
          </a:p>
          <a:p>
            <a:pPr marL="0" indent="0">
              <a:buNone/>
            </a:pPr>
            <a:r>
              <a:rPr lang="hr-HR" b="1" dirty="0"/>
              <a:t>Sele u toplije krajeve </a:t>
            </a:r>
          </a:p>
          <a:p>
            <a:r>
              <a:rPr lang="hr-HR" b="1" dirty="0"/>
              <a:t>ptice selice </a:t>
            </a:r>
            <a:r>
              <a:rPr lang="hr-HR" dirty="0" smtClean="0"/>
              <a:t>–</a:t>
            </a:r>
            <a:r>
              <a:rPr lang="hr-HR" b="1" dirty="0" smtClean="0"/>
              <a:t> </a:t>
            </a:r>
            <a:r>
              <a:rPr lang="hr-HR" dirty="0"/>
              <a:t>roda, lastavica </a:t>
            </a:r>
            <a:endParaRPr lang="hr-HR" b="1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96BD01F0-411C-44A3-A955-FE0D7D56B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94" y="1283363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Zima </a:t>
            </a:r>
            <a:r>
              <a:rPr lang="hr-HR" sz="3600" b="1" dirty="0" smtClean="0"/>
              <a:t>–</a:t>
            </a:r>
            <a:r>
              <a:rPr lang="hr-HR" sz="3600" b="1" dirty="0" smtClean="0">
                <a:latin typeface="+mn-lt"/>
              </a:rPr>
              <a:t> </a:t>
            </a:r>
            <a:r>
              <a:rPr lang="hr-HR" sz="3600" b="1" dirty="0">
                <a:latin typeface="+mn-lt"/>
              </a:rPr>
              <a:t>nestašica hrane</a:t>
            </a:r>
          </a:p>
        </p:txBody>
      </p:sp>
      <p:pic>
        <p:nvPicPr>
          <p:cNvPr id="4" name="Slika 3" descr="Slika na kojoj se prikazuje medvjed, trava, na otvorenom, smeđe&#10;&#10;Opis je automatski generiran">
            <a:extLst>
              <a:ext uri="{FF2B5EF4-FFF2-40B4-BE49-F238E27FC236}">
                <a16:creationId xmlns:a16="http://schemas.microsoft.com/office/drawing/2014/main" xmlns="" id="{2EC0925A-8EB9-4353-AF8C-B576261BF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8143" y="1137986"/>
            <a:ext cx="4253857" cy="3029280"/>
          </a:xfrm>
          <a:prstGeom prst="rect">
            <a:avLst/>
          </a:prstGeom>
        </p:spPr>
      </p:pic>
      <p:pic>
        <p:nvPicPr>
          <p:cNvPr id="5" name="Slika 4" descr="Slika na kojoj se prikazuje stijena, na otvorenom, životinja&#10;&#10;Opis je automatski generiran">
            <a:extLst>
              <a:ext uri="{FF2B5EF4-FFF2-40B4-BE49-F238E27FC236}">
                <a16:creationId xmlns:a16="http://schemas.microsoft.com/office/drawing/2014/main" xmlns="" id="{F4387E81-5E68-41DC-A7A2-7607DED86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5382" y="3974097"/>
            <a:ext cx="4243318" cy="288390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A6A7A6E3-AE5D-4153-AB63-A32C26D34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439" y="5405073"/>
            <a:ext cx="809625" cy="714375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84F37958-3229-46C5-BA2A-57E61EC09AE9}"/>
              </a:ext>
            </a:extLst>
          </p:cNvPr>
          <p:cNvSpPr txBox="1"/>
          <p:nvPr/>
        </p:nvSpPr>
        <p:spPr>
          <a:xfrm>
            <a:off x="6413802" y="5558003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5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357AA6E4-4867-44C3-8244-9C6FAFEBF9F7}"/>
              </a:ext>
            </a:extLst>
          </p:cNvPr>
          <p:cNvSpPr txBox="1"/>
          <p:nvPr/>
        </p:nvSpPr>
        <p:spPr>
          <a:xfrm>
            <a:off x="6413802" y="6311224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5"/>
              </a:rPr>
              <a:t>Vizualno+</a:t>
            </a:r>
            <a:endParaRPr lang="hr-HR" sz="2000" b="1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EFDA0A6D-05E8-4E9E-A588-98C4CD48C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2277" y="6182666"/>
            <a:ext cx="7715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350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160710C1-1253-4E97-872F-850F87AA6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206" y="2042312"/>
            <a:ext cx="10949240" cy="119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/>
              <a:t>Stalna potraga za hranom</a:t>
            </a:r>
          </a:p>
          <a:p>
            <a:r>
              <a:rPr lang="hr-HR" b="1" dirty="0"/>
              <a:t>Ptice stanarice </a:t>
            </a:r>
            <a:r>
              <a:rPr lang="hr-HR" dirty="0" smtClean="0"/>
              <a:t>–</a:t>
            </a:r>
            <a:r>
              <a:rPr lang="hr-HR" b="1" dirty="0" smtClean="0"/>
              <a:t> </a:t>
            </a:r>
            <a:r>
              <a:rPr lang="hr-HR" dirty="0"/>
              <a:t>fazan, vrabac, divlja patka, galeb, vrana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CC26AF33-3E5D-45CA-8F3D-D040C76E6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34" y="1423269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Životinje koje mogu pronaći hranu zimi </a:t>
            </a:r>
          </a:p>
        </p:txBody>
      </p:sp>
      <p:pic>
        <p:nvPicPr>
          <p:cNvPr id="4" name="Slika 3" descr="Slika na kojoj se prikazuje sjedenje, ptica, malo, namješteno&#10;&#10;Opis je automatski generiran">
            <a:extLst>
              <a:ext uri="{FF2B5EF4-FFF2-40B4-BE49-F238E27FC236}">
                <a16:creationId xmlns:a16="http://schemas.microsoft.com/office/drawing/2014/main" xmlns="" id="{E690128E-2422-4EEC-B81C-3C144DEA6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6334" y="3023662"/>
            <a:ext cx="2016862" cy="2609314"/>
          </a:xfrm>
          <a:prstGeom prst="rect">
            <a:avLst/>
          </a:prstGeom>
        </p:spPr>
      </p:pic>
      <p:pic>
        <p:nvPicPr>
          <p:cNvPr id="5" name="Slika 4" descr="Slika na kojoj se prikazuje patka, voda, na otvorenom, ptica&#10;&#10;Opis je automatski generiran">
            <a:extLst>
              <a:ext uri="{FF2B5EF4-FFF2-40B4-BE49-F238E27FC236}">
                <a16:creationId xmlns:a16="http://schemas.microsoft.com/office/drawing/2014/main" xmlns="" id="{E9746A29-B2C2-4F38-95BF-0D1A5A64D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9708" y="3023662"/>
            <a:ext cx="3479086" cy="2609314"/>
          </a:xfrm>
          <a:prstGeom prst="rect">
            <a:avLst/>
          </a:prstGeom>
        </p:spPr>
      </p:pic>
      <p:pic>
        <p:nvPicPr>
          <p:cNvPr id="6" name="Slika 5" descr="Slika na kojoj se prikazuje trava, na otvorenom, ptica, fazanka&#10;&#10;Opis je automatski generiran">
            <a:extLst>
              <a:ext uri="{FF2B5EF4-FFF2-40B4-BE49-F238E27FC236}">
                <a16:creationId xmlns:a16="http://schemas.microsoft.com/office/drawing/2014/main" xmlns="" id="{2024ABEC-DA93-4C18-AA30-DB97FAA01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9114" y="3023662"/>
            <a:ext cx="3193319" cy="2609314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CC905C82-8E3E-4EDE-9359-226241BF6A11}"/>
              </a:ext>
            </a:extLst>
          </p:cNvPr>
          <p:cNvSpPr txBox="1"/>
          <p:nvPr/>
        </p:nvSpPr>
        <p:spPr>
          <a:xfrm>
            <a:off x="449498" y="5670768"/>
            <a:ext cx="8214817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DDS Istraži</a:t>
            </a:r>
          </a:p>
          <a:p>
            <a:r>
              <a:rPr lang="hr-HR" sz="2000" dirty="0">
                <a:hlinkClick r:id="rId5"/>
              </a:rPr>
              <a:t>Istraži koje ptice stanarice naseljavaju područje u blizini tvojeg doma ili škole</a:t>
            </a:r>
            <a:endParaRPr lang="hr-HR" sz="20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71E06A94-7AC0-4648-9609-8194C694BE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10" y="5425044"/>
            <a:ext cx="668375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9355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E9166A6A-E5AF-4F9D-A4DF-C6FB4E146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xmlns="" id="{E66FD3FB-A528-469F-934F-F84C07F7BB98}"/>
              </a:ext>
            </a:extLst>
          </p:cNvPr>
          <p:cNvSpPr txBox="1">
            <a:spLocks/>
          </p:cNvSpPr>
          <p:nvPr/>
        </p:nvSpPr>
        <p:spPr>
          <a:xfrm>
            <a:off x="258493" y="4885663"/>
            <a:ext cx="11493796" cy="175782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/>
              <a:t>Sisavci</a:t>
            </a:r>
            <a:r>
              <a:rPr lang="hr-HR" dirty="0"/>
              <a:t> </a:t>
            </a:r>
            <a:r>
              <a:rPr lang="hr-HR" dirty="0" smtClean="0"/>
              <a:t>–</a:t>
            </a:r>
            <a:r>
              <a:rPr lang="hr-HR" dirty="0" smtClean="0"/>
              <a:t> </a:t>
            </a:r>
            <a:r>
              <a:rPr lang="hr-HR" dirty="0"/>
              <a:t>vjeverica, srna, lisica, zečevi, vukovi</a:t>
            </a:r>
          </a:p>
          <a:p>
            <a:r>
              <a:rPr lang="hr-HR" dirty="0"/>
              <a:t>Pripremanje za zimu </a:t>
            </a:r>
          </a:p>
          <a:p>
            <a:pPr lvl="1"/>
            <a:r>
              <a:rPr lang="hr-HR" dirty="0"/>
              <a:t>odbacivanje ljetne dlake – </a:t>
            </a:r>
            <a:r>
              <a:rPr lang="hr-HR" b="1" dirty="0">
                <a:solidFill>
                  <a:srgbClr val="FF0000"/>
                </a:solidFill>
              </a:rPr>
              <a:t>LINJANJE</a:t>
            </a:r>
            <a:r>
              <a:rPr lang="hr-HR" dirty="0"/>
              <a:t> </a:t>
            </a:r>
            <a:r>
              <a:rPr lang="hr-HR" dirty="0" smtClean="0"/>
              <a:t>– </a:t>
            </a:r>
            <a:r>
              <a:rPr lang="hr-HR" b="1" dirty="0"/>
              <a:t>zimsko krzno </a:t>
            </a:r>
            <a:r>
              <a:rPr lang="hr-HR" dirty="0"/>
              <a:t>(gušće, dulje, toplije) </a:t>
            </a:r>
          </a:p>
        </p:txBody>
      </p:sp>
      <p:pic>
        <p:nvPicPr>
          <p:cNvPr id="5" name="Slika 4" descr="Slika na kojoj se prikazuje snijeg, na otvorenom, životinja, sisavac&#10;&#10;Opis je automatski generiran">
            <a:extLst>
              <a:ext uri="{FF2B5EF4-FFF2-40B4-BE49-F238E27FC236}">
                <a16:creationId xmlns:a16="http://schemas.microsoft.com/office/drawing/2014/main" xmlns="" id="{C04DA174-523C-4111-A0AD-EB6259FAF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1080" y="1527192"/>
            <a:ext cx="4127900" cy="3095925"/>
          </a:xfrm>
          <a:prstGeom prst="rect">
            <a:avLst/>
          </a:prstGeom>
        </p:spPr>
      </p:pic>
      <p:pic>
        <p:nvPicPr>
          <p:cNvPr id="6" name="Slika 5" descr="Slika na kojoj se prikazuje stablo, snijeg, sisavac, na otvorenom&#10;&#10;Opis je automatski generiran">
            <a:extLst>
              <a:ext uri="{FF2B5EF4-FFF2-40B4-BE49-F238E27FC236}">
                <a16:creationId xmlns:a16="http://schemas.microsoft.com/office/drawing/2014/main" xmlns="" id="{8735E8B7-4B07-4976-A393-46C264BF4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0969" y="1527193"/>
            <a:ext cx="4196783" cy="3095925"/>
          </a:xfrm>
          <a:prstGeom prst="rect">
            <a:avLst/>
          </a:prstGeom>
        </p:spPr>
      </p:pic>
      <p:pic>
        <p:nvPicPr>
          <p:cNvPr id="7" name="Slika 6" descr="Slika na kojoj se prikazuje na otvorenom, životinja, lisica, sisavac&#10;&#10;Opis je automatski generiran">
            <a:extLst>
              <a:ext uri="{FF2B5EF4-FFF2-40B4-BE49-F238E27FC236}">
                <a16:creationId xmlns:a16="http://schemas.microsoft.com/office/drawing/2014/main" xmlns="" id="{8A5371F3-B9B9-4161-82AD-5873F88BD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4100" y="1527191"/>
            <a:ext cx="4127900" cy="30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3933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9AC556D5-E1D7-45DC-BE0C-631DAC0FC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338" y="1531168"/>
            <a:ext cx="10515600" cy="829485"/>
          </a:xfrm>
        </p:spPr>
        <p:txBody>
          <a:bodyPr>
            <a:normAutofit/>
          </a:bodyPr>
          <a:lstStyle/>
          <a:p>
            <a:r>
              <a:rPr lang="hr-HR" dirty="0"/>
              <a:t>Velike i dugotrajne hladnoće </a:t>
            </a:r>
            <a:r>
              <a:rPr lang="hr-HR" dirty="0" smtClean="0"/>
              <a:t>–</a:t>
            </a:r>
            <a:r>
              <a:rPr lang="hr-HR" dirty="0" smtClean="0"/>
              <a:t> </a:t>
            </a:r>
            <a:r>
              <a:rPr lang="hr-HR" dirty="0"/>
              <a:t>izgladnjelost životinja (pomoć čovjeka)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F73800C6-1621-498D-AC5C-DA5A16C23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413" y="2360653"/>
            <a:ext cx="9315450" cy="3086100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8F8D246D-F18C-4CE2-9FF3-A15676A8FEC2}"/>
              </a:ext>
            </a:extLst>
          </p:cNvPr>
          <p:cNvSpPr txBox="1"/>
          <p:nvPr/>
        </p:nvSpPr>
        <p:spPr>
          <a:xfrm>
            <a:off x="628338" y="5669499"/>
            <a:ext cx="2732613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DDS Istraži</a:t>
            </a:r>
          </a:p>
          <a:p>
            <a:r>
              <a:rPr lang="hr-HR" sz="2000" dirty="0">
                <a:hlinkClick r:id="rId3"/>
              </a:rPr>
              <a:t>Izrada hranilice za ptice</a:t>
            </a:r>
            <a:endParaRPr lang="hr-HR" sz="20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F09E36CF-C88E-4525-91F5-5911C598A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50" y="5423775"/>
            <a:ext cx="668375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4330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B4ED9693-EEDE-43BD-A4FC-774BEF52A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38" y="1433572"/>
            <a:ext cx="11163557" cy="919884"/>
          </a:xfrm>
        </p:spPr>
        <p:txBody>
          <a:bodyPr/>
          <a:lstStyle/>
          <a:p>
            <a:pPr marL="0" indent="0" algn="ctr">
              <a:buNone/>
            </a:pPr>
            <a:r>
              <a:rPr lang="hr-HR" sz="3200" b="1" dirty="0"/>
              <a:t>Neke vrste ptica i sisavaca dobro su prilagođene vrlo niskim temperaturama </a:t>
            </a:r>
          </a:p>
          <a:p>
            <a:pPr algn="ctr"/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9F653163-3065-440E-B7D0-95EC585A0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97"/>
          <a:stretch/>
        </p:blipFill>
        <p:spPr>
          <a:xfrm>
            <a:off x="4071013" y="2353458"/>
            <a:ext cx="4028369" cy="343669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E66F80F5-C0F4-4A1B-86AE-B9E643948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69" r="13187"/>
          <a:stretch/>
        </p:blipFill>
        <p:spPr>
          <a:xfrm>
            <a:off x="179880" y="2353456"/>
            <a:ext cx="3729364" cy="343669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A6F17121-D2F7-4EB6-A51D-7F68CE0BC1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88" r="10668"/>
          <a:stretch/>
        </p:blipFill>
        <p:spPr>
          <a:xfrm>
            <a:off x="8261151" y="2353458"/>
            <a:ext cx="3729364" cy="343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3962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pingvin, ptica&#10;&#10;Opis je automatski generiran">
            <a:extLst>
              <a:ext uri="{FF2B5EF4-FFF2-40B4-BE49-F238E27FC236}">
                <a16:creationId xmlns:a16="http://schemas.microsoft.com/office/drawing/2014/main" xmlns="" id="{60A6D13C-44EF-4C7A-AE1E-B6CCCB0B4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902" y="1416076"/>
            <a:ext cx="7475330" cy="4964087"/>
          </a:xfr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593A89CF-9592-47C0-8B4E-75D5EC84A937}"/>
              </a:ext>
            </a:extLst>
          </p:cNvPr>
          <p:cNvSpPr txBox="1"/>
          <p:nvPr/>
        </p:nvSpPr>
        <p:spPr>
          <a:xfrm>
            <a:off x="7805114" y="1532454"/>
            <a:ext cx="4236984" cy="1384995"/>
          </a:xfrm>
          <a:prstGeom prst="rect">
            <a:avLst/>
          </a:prstGeom>
          <a:ln w="28575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b="1" dirty="0" err="1"/>
              <a:t>Zašto</a:t>
            </a:r>
            <a:r>
              <a:rPr lang="it-IT" sz="2800" b="1" dirty="0"/>
              <a:t> se </a:t>
            </a:r>
            <a:r>
              <a:rPr lang="it-IT" sz="2800" b="1" dirty="0" err="1"/>
              <a:t>sjeverni</a:t>
            </a:r>
            <a:r>
              <a:rPr lang="it-IT" sz="2800" b="1" dirty="0"/>
              <a:t> </a:t>
            </a:r>
            <a:r>
              <a:rPr lang="it-IT" sz="2800" b="1" dirty="0" err="1"/>
              <a:t>medvjed</a:t>
            </a:r>
            <a:r>
              <a:rPr lang="hr-HR" sz="2800" b="1" dirty="0"/>
              <a:t>i</a:t>
            </a:r>
            <a:r>
              <a:rPr lang="it-IT" sz="2800" b="1" dirty="0"/>
              <a:t> ne </a:t>
            </a:r>
            <a:r>
              <a:rPr lang="it-IT" sz="2800" b="1" dirty="0" err="1"/>
              <a:t>hran</a:t>
            </a:r>
            <a:r>
              <a:rPr lang="hr-HR" sz="2800" b="1" dirty="0"/>
              <a:t>e</a:t>
            </a:r>
            <a:r>
              <a:rPr lang="it-IT" sz="2800" b="1" dirty="0"/>
              <a:t> </a:t>
            </a:r>
            <a:r>
              <a:rPr lang="it-IT" sz="2800" b="1" dirty="0" err="1"/>
              <a:t>pingvinima</a:t>
            </a:r>
            <a:r>
              <a:rPr lang="it-IT" sz="2800" b="1" dirty="0"/>
              <a:t>? </a:t>
            </a:r>
          </a:p>
          <a:p>
            <a:pPr algn="ctr"/>
            <a:r>
              <a:rPr lang="hr-HR" sz="2800" b="1" dirty="0"/>
              <a:t>Razmisli!!!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611BB33D-1B5F-4241-BFAC-DDABDBDAEAA3}"/>
              </a:ext>
            </a:extLst>
          </p:cNvPr>
          <p:cNvSpPr txBox="1"/>
          <p:nvPr/>
        </p:nvSpPr>
        <p:spPr>
          <a:xfrm>
            <a:off x="7805114" y="3599187"/>
            <a:ext cx="4236984" cy="1384995"/>
          </a:xfrm>
          <a:prstGeom prst="rect">
            <a:avLst/>
          </a:prstGeom>
          <a:ln w="190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800" b="1" dirty="0"/>
              <a:t>Sjeverni medvjedi živi na Sjevernom polu, a pingvini žive na Južnom polu! 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1" name="3D model 10" descr="Winking Face Emoji">
                <a:extLst>
                  <a:ext uri="{FF2B5EF4-FFF2-40B4-BE49-F238E27FC236}">
                    <a16:creationId xmlns:a16="http://schemas.microsoft.com/office/drawing/2014/main" id="{9A7AD9E0-2479-4373-9DFE-82294605C3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28581097"/>
                  </p:ext>
                </p:extLst>
              </p:nvPr>
            </p:nvGraphicFramePr>
            <p:xfrm>
              <a:off x="10460611" y="5126610"/>
              <a:ext cx="1718921" cy="171892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718921" cy="1718922"/>
                    </a:xfrm>
                    <a:prstGeom prst="rect">
                      <a:avLst/>
                    </a:prstGeom>
                  </am3d:spPr>
                  <am3d:camera>
                    <am3d:pos x="0" y="0" z="811935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754" d="1000000"/>
                    <am3d:preTrans dx="3" dy="-17908577" dz="-455776"/>
                    <am3d:scale>
                      <am3d:sx n="1000000" d="1000000"/>
                      <am3d:sy n="1000000" d="1000000"/>
                      <am3d:sz n="1000000" d="1000000"/>
                    </am3d:scale>
                    <am3d:rot ax="307533" ay="-1106561" az="-9754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9914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Winking Face Emoji">
                <a:extLst>
                  <a:ext uri="{FF2B5EF4-FFF2-40B4-BE49-F238E27FC236}">
                    <a16:creationId xmlns:a16="http://schemas.microsoft.com/office/drawing/2014/main" xmlns="" id="{9A7AD9E0-2479-4373-9DFE-82294605C3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60611" y="5126610"/>
                <a:ext cx="1718921" cy="171892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410413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661B591-54CE-4A6D-A50F-1D1B421BC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501283"/>
            <a:ext cx="10515601" cy="114794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3600" b="1" dirty="0"/>
              <a:t/>
            </a:r>
            <a:br>
              <a:rPr lang="hr-HR" sz="3600" b="1" dirty="0"/>
            </a:br>
            <a:r>
              <a:rPr lang="hr-HR" sz="3600" b="1" dirty="0"/>
              <a:t>  Vježbom ponovi …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EC0D5D9-FC69-42AB-9E86-8D8C0068B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56" y="1355864"/>
            <a:ext cx="725487" cy="719390"/>
          </a:xfrm>
          <a:prstGeom prst="rect">
            <a:avLst/>
          </a:prstGeom>
        </p:spPr>
      </p:pic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xmlns="" id="{05EAEDE0-F1D9-4917-A316-83C624819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 algn="just">
              <a:lnSpc>
                <a:spcPct val="150000"/>
              </a:lnSpc>
              <a:buNone/>
            </a:pPr>
            <a:r>
              <a:rPr lang="hr-HR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Prilagodbe živog svijeta na zimske uvjete</a:t>
            </a:r>
            <a:endParaRPr lang="hr-H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50000"/>
              </a:lnSpc>
              <a:buNone/>
            </a:pPr>
            <a:endParaRPr lang="hr-HR" u="sng" dirty="0">
              <a:solidFill>
                <a:srgbClr val="0000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 marL="0" lvl="0" indent="0" algn="just">
              <a:lnSpc>
                <a:spcPct val="150000"/>
              </a:lnSpc>
              <a:buNone/>
            </a:pPr>
            <a:r>
              <a:rPr lang="hr-HR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Promjenjiva ili stalna tjelesna temperatura</a:t>
            </a:r>
            <a:endParaRPr lang="hr-H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50000"/>
              </a:lnSpc>
              <a:buNone/>
            </a:pPr>
            <a:endParaRPr lang="hr-HR" u="sng" dirty="0">
              <a:solidFill>
                <a:srgbClr val="0000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  <a:hlinkClick r:id="rId5"/>
            </a:endParaRPr>
          </a:p>
          <a:p>
            <a:pPr marL="0" lvl="0" indent="0" algn="just">
              <a:lnSpc>
                <a:spcPct val="150000"/>
              </a:lnSpc>
              <a:buNone/>
            </a:pPr>
            <a:r>
              <a:rPr lang="hr-HR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Zima – nestašica hrane</a:t>
            </a:r>
            <a:endParaRPr lang="hr-H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4000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D131AB92-72A9-4998-A44A-F8B13F57EF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162" y="2863501"/>
            <a:ext cx="1202336" cy="120233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18A6EEB1-95D9-4C68-ABB0-DB24CA381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280" y="4277492"/>
            <a:ext cx="1157365" cy="115736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60F88658-1D97-4DD7-8562-B25890F31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0691" y="5646512"/>
            <a:ext cx="1157366" cy="11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1695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0B33A78E-7FE9-405A-9D46-3AFFAB0F4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486399"/>
            <a:ext cx="12192001" cy="1371601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pl-PL" sz="4800" b="1" dirty="0">
                <a:solidFill>
                  <a:schemeClr val="bg1"/>
                </a:solidFill>
              </a:rPr>
              <a:t>KAKO SU SISAVCI DOBILI PRILIKU ZA RAZVOJ I RASPROSTRANJIVANJE NA ZEMLJI</a:t>
            </a:r>
            <a:endParaRPr lang="hr-HR" sz="4800" b="1" dirty="0">
              <a:solidFill>
                <a:schemeClr val="bg1"/>
              </a:solidFill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1D71D4CA-2D86-4E45-B77C-49B64FE1712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6531" r="8754"/>
          <a:stretch/>
        </p:blipFill>
        <p:spPr>
          <a:xfrm>
            <a:off x="2805659" y="1278705"/>
            <a:ext cx="6580682" cy="405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0522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7A957850-B8FF-43CA-AA2C-144D56B76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262"/>
            <a:ext cx="12192000" cy="5733738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0D40919-D49A-44A6-99C3-19D3CB75C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5810" y="1259175"/>
            <a:ext cx="5806190" cy="2623278"/>
          </a:xfrm>
          <a:noFill/>
        </p:spPr>
        <p:txBody>
          <a:bodyPr>
            <a:no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PREŽIVLJAVANJE NA NISKIM TEMPERATURAMA</a:t>
            </a:r>
          </a:p>
        </p:txBody>
      </p:sp>
    </p:spTree>
    <p:extLst>
      <p:ext uri="{BB962C8B-B14F-4D97-AF65-F5344CB8AC3E}">
        <p14:creationId xmlns:p14="http://schemas.microsoft.com/office/powerpoint/2010/main" xmlns="" val="129324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D143CB54-B39A-4544-8413-5993BB124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795" y="4790845"/>
            <a:ext cx="9203894" cy="20671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b="1" dirty="0"/>
              <a:t>Vrhunac razvoja </a:t>
            </a:r>
          </a:p>
          <a:p>
            <a:r>
              <a:rPr lang="hr-HR" dirty="0"/>
              <a:t>Topli klimatski uvjeti na Zemlji</a:t>
            </a:r>
          </a:p>
          <a:p>
            <a:r>
              <a:rPr lang="hr-HR" dirty="0"/>
              <a:t>Velika brojnost i raznolikost vrsta</a:t>
            </a:r>
          </a:p>
          <a:p>
            <a:r>
              <a:rPr lang="hr-HR" dirty="0"/>
              <a:t>Različita staništa (voda, kopno, zrak) </a:t>
            </a:r>
          </a:p>
        </p:txBody>
      </p:sp>
      <p:sp>
        <p:nvSpPr>
          <p:cNvPr id="6" name="Naslov 5">
            <a:extLst>
              <a:ext uri="{FF2B5EF4-FFF2-40B4-BE49-F238E27FC236}">
                <a16:creationId xmlns:a16="http://schemas.microsoft.com/office/drawing/2014/main" xmlns="" id="{58976474-6D39-4559-ABCA-2D241E1C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90" y="2588754"/>
            <a:ext cx="2699479" cy="770868"/>
          </a:xfrm>
        </p:spPr>
        <p:txBody>
          <a:bodyPr>
            <a:normAutofit/>
          </a:bodyPr>
          <a:lstStyle/>
          <a:p>
            <a:pPr algn="ctr"/>
            <a:r>
              <a:rPr lang="hr-HR" sz="3600" b="1" dirty="0">
                <a:latin typeface="+mn-lt"/>
              </a:rPr>
              <a:t>Dinosauri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184FF643-2D37-496A-B78D-43E3E4953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846" y="1202550"/>
            <a:ext cx="8799657" cy="371414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AF91A85D-1209-4360-8525-14F0B0C68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507" y="5626554"/>
            <a:ext cx="809625" cy="714375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318D8EC4-82F6-43DA-83E6-66404F3C4962}"/>
              </a:ext>
            </a:extLst>
          </p:cNvPr>
          <p:cNvSpPr txBox="1"/>
          <p:nvPr/>
        </p:nvSpPr>
        <p:spPr>
          <a:xfrm>
            <a:off x="10188870" y="5779484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4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9827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13EF6268-218F-4616-AF8E-70301BAF6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7069" y="1331206"/>
            <a:ext cx="4605004" cy="44134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/>
              <a:t>Promjene životnih uvjeta</a:t>
            </a:r>
          </a:p>
          <a:p>
            <a:r>
              <a:rPr lang="hr-HR" dirty="0" smtClean="0"/>
              <a:t>Udar </a:t>
            </a:r>
            <a:r>
              <a:rPr lang="hr-HR" dirty="0"/>
              <a:t>asteroida u Zemlju</a:t>
            </a:r>
          </a:p>
          <a:p>
            <a:pPr lvl="1"/>
            <a:r>
              <a:rPr lang="hr-HR" dirty="0"/>
              <a:t>Požari</a:t>
            </a:r>
          </a:p>
          <a:p>
            <a:pPr lvl="1"/>
            <a:r>
              <a:rPr lang="hr-HR" dirty="0"/>
              <a:t>Vulkanske erupcije</a:t>
            </a:r>
          </a:p>
          <a:p>
            <a:pPr lvl="1"/>
            <a:r>
              <a:rPr lang="hr-HR" dirty="0"/>
              <a:t>Gusti oblak prašine – Sunčeva svjetlost ne dopire do Zemlje</a:t>
            </a:r>
          </a:p>
          <a:p>
            <a:pPr lvl="1"/>
            <a:r>
              <a:rPr lang="hr-HR" dirty="0"/>
              <a:t>Promjena klime </a:t>
            </a:r>
            <a:r>
              <a:rPr lang="hr-HR" dirty="0" smtClean="0"/>
              <a:t>– </a:t>
            </a:r>
            <a:r>
              <a:rPr lang="hr-HR" dirty="0"/>
              <a:t>zahlađenje</a:t>
            </a:r>
          </a:p>
          <a:p>
            <a:r>
              <a:rPr lang="hr-HR" dirty="0"/>
              <a:t>Nestanak biljaka i dinosaura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D492DEC-8B48-4E47-A309-37D38A069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60" y="1313007"/>
            <a:ext cx="6968332" cy="4340728"/>
          </a:xfrm>
          <a:prstGeom prst="rect">
            <a:avLst/>
          </a:prstGeom>
        </p:spPr>
      </p:pic>
      <p:pic>
        <p:nvPicPr>
          <p:cNvPr id="5" name="Grafika 4" descr="Video camera outline">
            <a:extLst>
              <a:ext uri="{FF2B5EF4-FFF2-40B4-BE49-F238E27FC236}">
                <a16:creationId xmlns:a16="http://schemas.microsoft.com/office/drawing/2014/main" xmlns="" id="{2DEAF146-0438-4CBE-A1AC-A947515DE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6760" y="5744634"/>
            <a:ext cx="914400" cy="91440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4511DD73-C072-44F6-995F-89FA35CFB809}"/>
              </a:ext>
            </a:extLst>
          </p:cNvPr>
          <p:cNvSpPr txBox="1"/>
          <p:nvPr/>
        </p:nvSpPr>
        <p:spPr>
          <a:xfrm>
            <a:off x="1266670" y="5653735"/>
            <a:ext cx="6093500" cy="1096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tabLst>
                <a:tab pos="590550" algn="l"/>
              </a:tabLst>
            </a:pP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How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Asteroids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Really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Killed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The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Dinosaurs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-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Part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1</a:t>
            </a:r>
            <a:r>
              <a:rPr lang="hr-H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1000"/>
              </a:spcAft>
              <a:tabLst>
                <a:tab pos="590550" algn="l"/>
              </a:tabLst>
            </a:pP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How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Asteroids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Really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Killed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The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Dinosaurs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-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Part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2</a:t>
            </a:r>
            <a:endParaRPr lang="hr-H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42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8BD44227-BCCC-4A8C-8BFE-134E96BE0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84" y="1422836"/>
            <a:ext cx="11303833" cy="5007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/>
              <a:t>Razvoj sisavaca</a:t>
            </a:r>
          </a:p>
          <a:p>
            <a:pPr marL="0" indent="0">
              <a:buNone/>
            </a:pPr>
            <a:r>
              <a:rPr lang="hr-HR" dirty="0"/>
              <a:t>Mali sisavci </a:t>
            </a:r>
          </a:p>
          <a:p>
            <a:r>
              <a:rPr lang="hr-HR" dirty="0"/>
              <a:t>preživjeli požare i razaranja na površini Zemlje</a:t>
            </a:r>
          </a:p>
          <a:p>
            <a:r>
              <a:rPr lang="hr-HR" dirty="0"/>
              <a:t>skrivali se u šupljinama tla</a:t>
            </a:r>
          </a:p>
          <a:p>
            <a:r>
              <a:rPr lang="hr-HR" dirty="0"/>
              <a:t>hranili se kukcima, korijenjem i sjemenkama </a:t>
            </a:r>
          </a:p>
          <a:p>
            <a:r>
              <a:rPr lang="hr-HR" dirty="0"/>
              <a:t>razvoj, prilagođavanje različitim životnim uvjetima i rasprostranjivanje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0A2CF8AA-BBC0-4DC0-A4FB-86852B61E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769" y="4646952"/>
            <a:ext cx="4152754" cy="199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073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136AAF-3795-4F50-9A48-5AC91973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3269"/>
            <a:ext cx="10515600" cy="770868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hr-HR" sz="4800" b="1" dirty="0">
                <a:solidFill>
                  <a:schemeClr val="bg1"/>
                </a:solidFill>
              </a:rPr>
              <a:t>IZLAZNA KARTICA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4276B89B-1B5B-49BB-A0E7-CC0924DF6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7930"/>
            <a:ext cx="10515600" cy="413884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hr-HR" b="1" dirty="0"/>
              <a:t>Osmisli pitanja za ovu nastavnu podtemu:</a:t>
            </a:r>
          </a:p>
          <a:p>
            <a:pPr marL="514350" indent="-51435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r-HR" b="1" dirty="0"/>
              <a:t>a), b), c) – pitalica </a:t>
            </a:r>
            <a:r>
              <a:rPr lang="hr-HR" dirty="0"/>
              <a:t>(postavi pitanje s tri ponuđena odgovora, jedan od odgovora mora biti točan)</a:t>
            </a:r>
          </a:p>
          <a:p>
            <a:pPr marL="514350" indent="-51435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r-HR" b="1" dirty="0" smtClean="0"/>
              <a:t>Točno/Netočno </a:t>
            </a:r>
            <a:r>
              <a:rPr lang="hr-HR" dirty="0"/>
              <a:t>(napiši tvrdnju, a na kraju ponudi izbor T ili N za točnost tvrdnje)</a:t>
            </a:r>
          </a:p>
          <a:p>
            <a:pPr marL="514350" indent="-51435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r-HR" b="1" dirty="0"/>
              <a:t>Izbaci uljeza </a:t>
            </a:r>
            <a:r>
              <a:rPr lang="hr-HR" dirty="0"/>
              <a:t>(složi niz od pet ključnih riječi, ali jedna riječ ne smije pripadati nizu)</a:t>
            </a:r>
          </a:p>
          <a:p>
            <a:pPr marL="514350" indent="-51435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r-HR" b="1" dirty="0"/>
              <a:t>Nadopuni rečenicu </a:t>
            </a:r>
            <a:r>
              <a:rPr lang="hr-HR" dirty="0"/>
              <a:t>(napiši rečenicu u kojoj je potrebno upisati riječ kako bi se dobila točna rečenica)</a:t>
            </a:r>
          </a:p>
          <a:p>
            <a:pPr marL="514350" indent="-51435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r-HR" b="1" dirty="0"/>
              <a:t>Opiši </a:t>
            </a:r>
            <a:r>
              <a:rPr lang="hr-HR" dirty="0"/>
              <a:t>(postavi pitanje koje zahtjeva opis)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hr-HR" b="1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6B7B6D66-F448-4786-880B-9627FB249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3000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970513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3EA1EC8B-E993-42E4-8039-B5C776825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098" y="3075156"/>
            <a:ext cx="10322701" cy="3304640"/>
          </a:xfrm>
        </p:spPr>
        <p:txBody>
          <a:bodyPr/>
          <a:lstStyle/>
          <a:p>
            <a:r>
              <a:rPr lang="hr-HR" dirty="0">
                <a:hlinkClick r:id="rId2"/>
              </a:rPr>
              <a:t>Pojmovnik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2"/>
              </a:rPr>
              <a:t>Sažetak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2"/>
              </a:rPr>
              <a:t>Provjeri znanje</a:t>
            </a:r>
            <a:endParaRPr lang="hr-HR" dirty="0"/>
          </a:p>
          <a:p>
            <a:endParaRPr lang="hr-HR" dirty="0"/>
          </a:p>
        </p:txBody>
      </p:sp>
      <p:sp>
        <p:nvSpPr>
          <p:cNvPr id="8" name="Naslov 7">
            <a:extLst>
              <a:ext uri="{FF2B5EF4-FFF2-40B4-BE49-F238E27FC236}">
                <a16:creationId xmlns:a16="http://schemas.microsoft.com/office/drawing/2014/main" xmlns="" id="{94EA6D8D-A2AB-46B3-90EE-1E9DF547B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70" y="1685229"/>
            <a:ext cx="11065355" cy="770868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/>
              <a:t>Preživljavanje na niskim temperaturama</a:t>
            </a:r>
            <a:endParaRPr lang="hr-HR" sz="4800" b="1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79CFC8B-5BF6-456E-ADB1-DDD74E5ED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2" y="2938170"/>
            <a:ext cx="685800" cy="6667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5B9F443E-1583-4C49-8701-2CF77A62C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10" y="3917599"/>
            <a:ext cx="733425" cy="75247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E56AD40F-68B6-498B-A3A3-3078B0AF5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34" y="4990624"/>
            <a:ext cx="828675" cy="69532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CC229589-7E33-4700-A75C-7587F54871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652098"/>
            <a:ext cx="3555527" cy="355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2941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2F7C8D76-B20D-4916-A9EF-9BB1A2EA3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7830" y="6410276"/>
            <a:ext cx="1345384" cy="292308"/>
          </a:xfrm>
        </p:spPr>
        <p:txBody>
          <a:bodyPr>
            <a:normAutofit/>
          </a:bodyPr>
          <a:lstStyle/>
          <a:p>
            <a:pPr algn="ctr"/>
            <a:r>
              <a:rPr lang="hr-HR" sz="2000" dirty="0"/>
              <a:t>Slavonija</a:t>
            </a:r>
          </a:p>
        </p:txBody>
      </p:sp>
      <p:pic>
        <p:nvPicPr>
          <p:cNvPr id="11" name="Rezervirano mjesto sadržaja 10">
            <a:extLst>
              <a:ext uri="{FF2B5EF4-FFF2-40B4-BE49-F238E27FC236}">
                <a16:creationId xmlns:a16="http://schemas.microsoft.com/office/drawing/2014/main" xmlns="" id="{2615A4DE-9059-4EA9-8BE7-45978C2C9B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81864" y="3351964"/>
            <a:ext cx="4457316" cy="2821898"/>
          </a:xfrm>
          <a:prstGeom prst="rect">
            <a:avLst/>
          </a:prstGeom>
        </p:spPr>
      </p:pic>
      <p:sp>
        <p:nvSpPr>
          <p:cNvPr id="7" name="Rezervirano mjesto teksta 6">
            <a:extLst>
              <a:ext uri="{FF2B5EF4-FFF2-40B4-BE49-F238E27FC236}">
                <a16:creationId xmlns:a16="http://schemas.microsoft.com/office/drawing/2014/main" xmlns="" id="{FEF5716D-1609-473A-B96D-A21CA6C414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08615" y="6410276"/>
            <a:ext cx="1513776" cy="292308"/>
          </a:xfrm>
        </p:spPr>
        <p:txBody>
          <a:bodyPr>
            <a:normAutofit/>
          </a:bodyPr>
          <a:lstStyle/>
          <a:p>
            <a:pPr algn="ctr"/>
            <a:r>
              <a:rPr lang="hr-HR" sz="2000" dirty="0"/>
              <a:t>Dalmacija</a:t>
            </a:r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xmlns="" id="{59D960D0-2FF4-4B9B-9FCF-3BA9ABAAD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3269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Zima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44DEAB9D-3C3F-4CBA-AE4F-E8FFC9B9FD18}"/>
              </a:ext>
            </a:extLst>
          </p:cNvPr>
          <p:cNvSpPr txBox="1"/>
          <p:nvPr/>
        </p:nvSpPr>
        <p:spPr>
          <a:xfrm>
            <a:off x="486503" y="2051211"/>
            <a:ext cx="82247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Dio RH – niske temperature i snijeg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Dio RH – umjerene temperature, kiša i jaki vjetrovi 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056AF06F-6BE9-44C0-A2B8-029BF4EE5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250" y="3348105"/>
            <a:ext cx="4361479" cy="2815638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41925880-C158-4C22-9075-A5697A40DE61}"/>
              </a:ext>
            </a:extLst>
          </p:cNvPr>
          <p:cNvSpPr txBox="1"/>
          <p:nvPr/>
        </p:nvSpPr>
        <p:spPr>
          <a:xfrm>
            <a:off x="9059165" y="1623272"/>
            <a:ext cx="296301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DDS Istraži</a:t>
            </a:r>
          </a:p>
          <a:p>
            <a:r>
              <a:rPr lang="hr-HR" sz="2000" dirty="0">
                <a:hlinkClick r:id="rId4"/>
              </a:rPr>
              <a:t>Usporedba obilježja zime</a:t>
            </a:r>
            <a:endParaRPr lang="hr-HR" sz="2000" dirty="0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46A8B2F9-24E7-4896-984F-8DA57962B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8615" y="1309301"/>
            <a:ext cx="668375" cy="627942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5419CD6D-64B8-4741-ACB7-B7967A2BEF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91" y="6062350"/>
            <a:ext cx="809625" cy="714375"/>
          </a:xfrm>
          <a:prstGeom prst="rect">
            <a:avLst/>
          </a:prstGeo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5C4F4C64-2F99-4F59-BA85-E3511B8AD522}"/>
              </a:ext>
            </a:extLst>
          </p:cNvPr>
          <p:cNvSpPr txBox="1"/>
          <p:nvPr/>
        </p:nvSpPr>
        <p:spPr>
          <a:xfrm>
            <a:off x="858054" y="6215280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4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795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3A9E30B5-AB0E-42A5-8FF5-F0F1F444A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6143"/>
            <a:ext cx="10515600" cy="2532075"/>
          </a:xfrm>
        </p:spPr>
        <p:txBody>
          <a:bodyPr>
            <a:normAutofit lnSpcReduction="10000"/>
          </a:bodyPr>
          <a:lstStyle/>
          <a:p>
            <a:r>
              <a:rPr lang="hr-HR" b="1" dirty="0"/>
              <a:t>Minimalna dnevna temperatura </a:t>
            </a:r>
            <a:r>
              <a:rPr lang="hr-HR" dirty="0" smtClean="0"/>
              <a:t>–</a:t>
            </a:r>
            <a:r>
              <a:rPr lang="hr-HR" dirty="0" smtClean="0"/>
              <a:t> </a:t>
            </a:r>
            <a:r>
              <a:rPr lang="hr-HR" dirty="0"/>
              <a:t>najniža vrijednost izmjerena unutar 24 sata</a:t>
            </a:r>
          </a:p>
          <a:p>
            <a:r>
              <a:rPr lang="hr-HR" b="1" dirty="0"/>
              <a:t>Maksimalna dnevna temperatura </a:t>
            </a:r>
            <a:r>
              <a:rPr lang="hr-HR" dirty="0" smtClean="0"/>
              <a:t>–</a:t>
            </a:r>
            <a:r>
              <a:rPr lang="hr-HR" dirty="0" smtClean="0"/>
              <a:t> </a:t>
            </a:r>
            <a:r>
              <a:rPr lang="hr-HR" dirty="0"/>
              <a:t>najviša vrijednost izmjerena unutar 24 sata</a:t>
            </a:r>
          </a:p>
          <a:p>
            <a:r>
              <a:rPr lang="hr-HR" b="1" u="sng" dirty="0"/>
              <a:t>Srednja dnevna temperatura </a:t>
            </a:r>
            <a:r>
              <a:rPr lang="hr-HR" dirty="0" smtClean="0"/>
              <a:t>–</a:t>
            </a:r>
            <a:r>
              <a:rPr lang="hr-HR" dirty="0" smtClean="0"/>
              <a:t> </a:t>
            </a:r>
            <a:r>
              <a:rPr lang="hr-HR" dirty="0"/>
              <a:t>srednja vrijednost višekratnih mjerenja tijekom 24 sata</a:t>
            </a:r>
          </a:p>
        </p:txBody>
      </p:sp>
      <p:sp>
        <p:nvSpPr>
          <p:cNvPr id="6" name="Naslov 5">
            <a:extLst>
              <a:ext uri="{FF2B5EF4-FFF2-40B4-BE49-F238E27FC236}">
                <a16:creationId xmlns:a16="http://schemas.microsoft.com/office/drawing/2014/main" xmlns="" id="{F40A69BC-5D95-41B6-9C31-6BC5A0FDF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79" y="1392632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Temperatura zraka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54997E62-219A-4D63-BA38-FA45A7CAF6C1}"/>
              </a:ext>
            </a:extLst>
          </p:cNvPr>
          <p:cNvSpPr txBox="1"/>
          <p:nvPr/>
        </p:nvSpPr>
        <p:spPr>
          <a:xfrm>
            <a:off x="273573" y="5815784"/>
            <a:ext cx="2184814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/>
              <a:t>MINIMALNA TEMPERATURA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B58191A9-C6F7-4D19-90DE-3D6FE6AD3026}"/>
              </a:ext>
            </a:extLst>
          </p:cNvPr>
          <p:cNvSpPr txBox="1"/>
          <p:nvPr/>
        </p:nvSpPr>
        <p:spPr>
          <a:xfrm>
            <a:off x="3412756" y="5815784"/>
            <a:ext cx="195372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/>
              <a:t>MAKSIMALNA TEMPERATURA</a:t>
            </a:r>
          </a:p>
        </p:txBody>
      </p:sp>
      <p:sp>
        <p:nvSpPr>
          <p:cNvPr id="12" name="Znak zbrajanja 11">
            <a:extLst>
              <a:ext uri="{FF2B5EF4-FFF2-40B4-BE49-F238E27FC236}">
                <a16:creationId xmlns:a16="http://schemas.microsoft.com/office/drawing/2014/main" xmlns="" id="{D0E6B722-C9DB-4BC7-B183-F638275615FF}"/>
              </a:ext>
            </a:extLst>
          </p:cNvPr>
          <p:cNvSpPr/>
          <p:nvPr/>
        </p:nvSpPr>
        <p:spPr>
          <a:xfrm>
            <a:off x="2458388" y="5354119"/>
            <a:ext cx="469681" cy="354331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3" name="Jednako 12">
            <a:extLst>
              <a:ext uri="{FF2B5EF4-FFF2-40B4-BE49-F238E27FC236}">
                <a16:creationId xmlns:a16="http://schemas.microsoft.com/office/drawing/2014/main" xmlns="" id="{F8E53F7B-5D4D-4C28-A8AD-035BF03A8CB7}"/>
              </a:ext>
            </a:extLst>
          </p:cNvPr>
          <p:cNvSpPr/>
          <p:nvPr/>
        </p:nvSpPr>
        <p:spPr>
          <a:xfrm>
            <a:off x="5646290" y="5391729"/>
            <a:ext cx="549645" cy="271763"/>
          </a:xfrm>
          <a:prstGeom prst="mathEqual">
            <a:avLst>
              <a:gd name="adj1" fmla="val 27017"/>
              <a:gd name="adj2" fmla="val 1176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A5BE462A-0B0F-4EDC-B08D-E3B8326CC529}"/>
              </a:ext>
            </a:extLst>
          </p:cNvPr>
          <p:cNvSpPr txBox="1"/>
          <p:nvPr/>
        </p:nvSpPr>
        <p:spPr>
          <a:xfrm>
            <a:off x="479687" y="5232882"/>
            <a:ext cx="1469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2,2 °C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921847CC-AC3A-4B7E-A97D-F336CDF98C84}"/>
              </a:ext>
            </a:extLst>
          </p:cNvPr>
          <p:cNvSpPr txBox="1"/>
          <p:nvPr/>
        </p:nvSpPr>
        <p:spPr>
          <a:xfrm>
            <a:off x="3412756" y="5200512"/>
            <a:ext cx="1469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13,8 °C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5A955242-434B-4E31-BD60-D771F966A870}"/>
              </a:ext>
            </a:extLst>
          </p:cNvPr>
          <p:cNvSpPr txBox="1"/>
          <p:nvPr/>
        </p:nvSpPr>
        <p:spPr>
          <a:xfrm>
            <a:off x="6425777" y="5218322"/>
            <a:ext cx="1469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16 °C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A9928115-4E5F-46BD-B6D2-9B6B9B701E5F}"/>
              </a:ext>
            </a:extLst>
          </p:cNvPr>
          <p:cNvSpPr txBox="1"/>
          <p:nvPr/>
        </p:nvSpPr>
        <p:spPr>
          <a:xfrm>
            <a:off x="7560026" y="5354119"/>
            <a:ext cx="724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2</a:t>
            </a:r>
          </a:p>
        </p:txBody>
      </p:sp>
      <p:sp>
        <p:nvSpPr>
          <p:cNvPr id="19" name="Jednako 18">
            <a:extLst>
              <a:ext uri="{FF2B5EF4-FFF2-40B4-BE49-F238E27FC236}">
                <a16:creationId xmlns:a16="http://schemas.microsoft.com/office/drawing/2014/main" xmlns="" id="{956D0CA0-80C6-4DA1-ABCC-2A9335BE8762}"/>
              </a:ext>
            </a:extLst>
          </p:cNvPr>
          <p:cNvSpPr/>
          <p:nvPr/>
        </p:nvSpPr>
        <p:spPr>
          <a:xfrm>
            <a:off x="8389482" y="5391729"/>
            <a:ext cx="659569" cy="273078"/>
          </a:xfrm>
          <a:prstGeom prst="mathEqual">
            <a:avLst>
              <a:gd name="adj1" fmla="val 27017"/>
              <a:gd name="adj2" fmla="val 1176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D9032179-4452-4BBC-AA5B-135832B5AF25}"/>
              </a:ext>
            </a:extLst>
          </p:cNvPr>
          <p:cNvCxnSpPr>
            <a:cxnSpLocks/>
          </p:cNvCxnSpPr>
          <p:nvPr/>
        </p:nvCxnSpPr>
        <p:spPr>
          <a:xfrm flipV="1">
            <a:off x="7500071" y="5164984"/>
            <a:ext cx="304805" cy="5683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niOkvir 22">
            <a:extLst>
              <a:ext uri="{FF2B5EF4-FFF2-40B4-BE49-F238E27FC236}">
                <a16:creationId xmlns:a16="http://schemas.microsoft.com/office/drawing/2014/main" xmlns="" id="{D71188B8-B45D-4CB3-9612-201B9C5B1B38}"/>
              </a:ext>
            </a:extLst>
          </p:cNvPr>
          <p:cNvSpPr txBox="1"/>
          <p:nvPr/>
        </p:nvSpPr>
        <p:spPr>
          <a:xfrm>
            <a:off x="9552208" y="5164984"/>
            <a:ext cx="1469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/>
              <a:t>8 °C</a:t>
            </a: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xmlns="" id="{987D6ACC-C082-46DA-A69E-DE0209A3CC2A}"/>
              </a:ext>
            </a:extLst>
          </p:cNvPr>
          <p:cNvSpPr txBox="1"/>
          <p:nvPr/>
        </p:nvSpPr>
        <p:spPr>
          <a:xfrm>
            <a:off x="9049052" y="5815784"/>
            <a:ext cx="230474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/>
              <a:t>SREDNJA DNEVNA  TEMPERATURA</a:t>
            </a:r>
          </a:p>
        </p:txBody>
      </p:sp>
      <p:pic>
        <p:nvPicPr>
          <p:cNvPr id="26" name="Slika 25">
            <a:extLst>
              <a:ext uri="{FF2B5EF4-FFF2-40B4-BE49-F238E27FC236}">
                <a16:creationId xmlns:a16="http://schemas.microsoft.com/office/drawing/2014/main" xmlns="" id="{580FF1E4-9E70-4AB0-BB18-867125267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7390" y="1323198"/>
            <a:ext cx="809625" cy="714375"/>
          </a:xfrm>
          <a:prstGeom prst="rect">
            <a:avLst/>
          </a:prstGeom>
        </p:spPr>
      </p:pic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1A57599D-B2B2-47B0-BFE4-C70BCA11277B}"/>
              </a:ext>
            </a:extLst>
          </p:cNvPr>
          <p:cNvSpPr txBox="1"/>
          <p:nvPr/>
        </p:nvSpPr>
        <p:spPr>
          <a:xfrm>
            <a:off x="10093753" y="1476128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6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/>
      <p:bldP spid="15" grpId="0"/>
      <p:bldP spid="16" grpId="0"/>
      <p:bldP spid="18" grpId="0"/>
      <p:bldP spid="19" grpId="0" animBg="1"/>
      <p:bldP spid="23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zervirano mjesto sadržaja 11">
            <a:extLst>
              <a:ext uri="{FF2B5EF4-FFF2-40B4-BE49-F238E27FC236}">
                <a16:creationId xmlns:a16="http://schemas.microsoft.com/office/drawing/2014/main" xmlns="" id="{FE587DEF-194C-48A3-B886-BFB5FB758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146"/>
            <a:ext cx="7517524" cy="3304640"/>
          </a:xfrm>
        </p:spPr>
        <p:txBody>
          <a:bodyPr/>
          <a:lstStyle/>
          <a:p>
            <a:r>
              <a:rPr lang="pl-PL" b="1" u="sng" dirty="0"/>
              <a:t>Prosječna (srednja) temperatura </a:t>
            </a:r>
            <a:r>
              <a:rPr lang="pl-PL" dirty="0"/>
              <a:t>– temperaturni </a:t>
            </a:r>
            <a:r>
              <a:rPr lang="pl-PL" dirty="0" smtClean="0"/>
              <a:t>podatci </a:t>
            </a:r>
            <a:r>
              <a:rPr lang="pl-PL" dirty="0"/>
              <a:t>za pripadajuće dane (tjedan, mjesec, godina)</a:t>
            </a:r>
          </a:p>
          <a:p>
            <a:r>
              <a:rPr lang="pl-PL" dirty="0"/>
              <a:t>Termometar – mjerenje temperature zraka</a:t>
            </a:r>
          </a:p>
          <a:p>
            <a:pPr lvl="1"/>
            <a:r>
              <a:rPr lang="pl-PL" dirty="0"/>
              <a:t>s dvjema skalama (minimalna i maksimalna dnevna temperatura)</a:t>
            </a:r>
          </a:p>
          <a:p>
            <a:endParaRPr lang="hr-HR" dirty="0"/>
          </a:p>
        </p:txBody>
      </p:sp>
      <p:pic>
        <p:nvPicPr>
          <p:cNvPr id="13" name="Slika 12" descr="Slika na kojoj se prikazuje tesarski metar, objekt, sat&#10;&#10;Opis je automatski generiran">
            <a:extLst>
              <a:ext uri="{FF2B5EF4-FFF2-40B4-BE49-F238E27FC236}">
                <a16:creationId xmlns:a16="http://schemas.microsoft.com/office/drawing/2014/main" xmlns="" id="{FDCFD38B-5B1A-4566-B734-46531E231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8851" y="1343408"/>
            <a:ext cx="1796675" cy="5378796"/>
          </a:xfrm>
          <a:prstGeom prst="rect">
            <a:avLst/>
          </a:prstGeo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03C8A902-429E-465B-9B3E-1014A2B9816B}"/>
              </a:ext>
            </a:extLst>
          </p:cNvPr>
          <p:cNvSpPr txBox="1"/>
          <p:nvPr/>
        </p:nvSpPr>
        <p:spPr>
          <a:xfrm>
            <a:off x="401033" y="5670216"/>
            <a:ext cx="5694968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DDS Istraži</a:t>
            </a:r>
          </a:p>
          <a:p>
            <a:r>
              <a:rPr lang="hr-HR" sz="2000" dirty="0">
                <a:hlinkClick r:id="rId3"/>
              </a:rPr>
              <a:t>Usporedna analiza podataka</a:t>
            </a:r>
            <a:endParaRPr lang="hr-HR" sz="2000" dirty="0"/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F14E90E9-1F16-4C16-94A7-76D9BBDFE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3" y="5356245"/>
            <a:ext cx="668375" cy="627942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28D88080-BA13-44BD-B9A3-DC9E1FA46640}"/>
              </a:ext>
            </a:extLst>
          </p:cNvPr>
          <p:cNvSpPr txBox="1"/>
          <p:nvPr/>
        </p:nvSpPr>
        <p:spPr>
          <a:xfrm>
            <a:off x="450351" y="4032806"/>
            <a:ext cx="5694969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Istraži</a:t>
            </a:r>
            <a:r>
              <a:rPr lang="hr-HR" sz="2000" dirty="0"/>
              <a:t> 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Kako provjeriti temperaturu različitih slojeva vode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RB str. 54</a:t>
            </a: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EAB62C9E-8CBD-4084-BB4A-AF9203CCF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6" y="3679207"/>
            <a:ext cx="725487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269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A3AE0846-C956-4D2C-966F-295B3E57F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49381"/>
            <a:ext cx="7935131" cy="5708619"/>
          </a:xfrm>
          <a:prstGeom prst="rect">
            <a:avLst/>
          </a:prstGeom>
        </p:spPr>
      </p:pic>
      <p:sp>
        <p:nvSpPr>
          <p:cNvPr id="11" name="Naslov 10">
            <a:extLst>
              <a:ext uri="{FF2B5EF4-FFF2-40B4-BE49-F238E27FC236}">
                <a16:creationId xmlns:a16="http://schemas.microsoft.com/office/drawing/2014/main" xmlns="" id="{AE71FD25-E086-4AA7-977B-345BB5B0F4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66695" y="1158783"/>
            <a:ext cx="3728993" cy="3792511"/>
          </a:xfrm>
        </p:spPr>
        <p:txBody>
          <a:bodyPr>
            <a:normAutofit/>
          </a:bodyPr>
          <a:lstStyle/>
          <a:p>
            <a:r>
              <a:rPr lang="hr-HR" sz="4800" b="1" dirty="0"/>
              <a:t>PRILAGODBE ŽIVOG SVIJETA NA ZIMSKE UVJETE</a:t>
            </a:r>
          </a:p>
        </p:txBody>
      </p:sp>
      <p:pic>
        <p:nvPicPr>
          <p:cNvPr id="14" name="Grafika 13" descr="Video camera outline">
            <a:extLst>
              <a:ext uri="{FF2B5EF4-FFF2-40B4-BE49-F238E27FC236}">
                <a16:creationId xmlns:a16="http://schemas.microsoft.com/office/drawing/2014/main" xmlns="" id="{7506EF6D-009F-4A97-B8A6-CD879F160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69179" y="5699217"/>
            <a:ext cx="914400" cy="914400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2B52696F-FDBA-41E6-9545-46F730953CA8}"/>
              </a:ext>
            </a:extLst>
          </p:cNvPr>
          <p:cNvSpPr txBox="1"/>
          <p:nvPr/>
        </p:nvSpPr>
        <p:spPr>
          <a:xfrm>
            <a:off x="9100279" y="5971751"/>
            <a:ext cx="28954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Biomes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-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The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Living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Landscapes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of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Earth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xmlns="" val="3135716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zervirano mjesto teksta 11">
            <a:extLst>
              <a:ext uri="{FF2B5EF4-FFF2-40B4-BE49-F238E27FC236}">
                <a16:creationId xmlns:a16="http://schemas.microsoft.com/office/drawing/2014/main" xmlns="" id="{253AB9F1-3953-4B98-9D8D-742D4F1F4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803" y="1537788"/>
            <a:ext cx="5157787" cy="498353"/>
          </a:xfrm>
        </p:spPr>
        <p:txBody>
          <a:bodyPr>
            <a:normAutofit/>
          </a:bodyPr>
          <a:lstStyle/>
          <a:p>
            <a:r>
              <a:rPr lang="hr-HR" sz="3600" dirty="0"/>
              <a:t>Listopadno drveće</a:t>
            </a:r>
          </a:p>
        </p:txBody>
      </p:sp>
      <p:sp>
        <p:nvSpPr>
          <p:cNvPr id="13" name="Rezervirano mjesto sadržaja 12">
            <a:extLst>
              <a:ext uri="{FF2B5EF4-FFF2-40B4-BE49-F238E27FC236}">
                <a16:creationId xmlns:a16="http://schemas.microsoft.com/office/drawing/2014/main" xmlns="" id="{4E3ED8EF-FBA7-440A-AA7F-06D2F19F3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803" y="2432217"/>
            <a:ext cx="4467069" cy="3264045"/>
          </a:xfrm>
        </p:spPr>
        <p:txBody>
          <a:bodyPr>
            <a:noAutofit/>
          </a:bodyPr>
          <a:lstStyle/>
          <a:p>
            <a:r>
              <a:rPr lang="hr-HR" dirty="0"/>
              <a:t>Lišće mijenja boju –  smanjena količina svjetlosti</a:t>
            </a:r>
          </a:p>
          <a:p>
            <a:r>
              <a:rPr lang="hr-HR" dirty="0"/>
              <a:t>Odbacuje lišće – da ne bi smrznulo (voda) </a:t>
            </a:r>
          </a:p>
          <a:p>
            <a:r>
              <a:rPr lang="hr-HR" dirty="0"/>
              <a:t>Prestaje fotosinteza</a:t>
            </a:r>
          </a:p>
          <a:p>
            <a:r>
              <a:rPr lang="hr-HR" dirty="0"/>
              <a:t>Prestaje transpiracija (isparavanje vode)</a:t>
            </a:r>
          </a:p>
          <a:p>
            <a:r>
              <a:rPr lang="hr-HR" dirty="0"/>
              <a:t>Prestaje upijanje vode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95A4B9ED-7C2E-41E3-AE8D-2D28ECA8C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49"/>
          <a:stretch/>
        </p:blipFill>
        <p:spPr>
          <a:xfrm>
            <a:off x="4931764" y="1157990"/>
            <a:ext cx="7260236" cy="5700010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xmlns="" id="{4F468FEF-C110-49A6-88ED-5F3ACF66C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324" y="1157990"/>
            <a:ext cx="7242676" cy="5700010"/>
          </a:xfrm>
          <a:prstGeom prst="rect">
            <a:avLst/>
          </a:prstGeom>
        </p:spPr>
      </p:pic>
      <p:sp>
        <p:nvSpPr>
          <p:cNvPr id="23" name="TekstniOkvir 22">
            <a:extLst>
              <a:ext uri="{FF2B5EF4-FFF2-40B4-BE49-F238E27FC236}">
                <a16:creationId xmlns:a16="http://schemas.microsoft.com/office/drawing/2014/main" xmlns="" id="{BD37D942-DB92-41E9-A0BA-BF54D677D19D}"/>
              </a:ext>
            </a:extLst>
          </p:cNvPr>
          <p:cNvSpPr txBox="1"/>
          <p:nvPr/>
        </p:nvSpPr>
        <p:spPr>
          <a:xfrm>
            <a:off x="1071328" y="6290037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4"/>
              </a:rPr>
              <a:t>Vizualno+</a:t>
            </a:r>
            <a:endParaRPr lang="hr-HR" sz="2000" b="1" dirty="0"/>
          </a:p>
        </p:txBody>
      </p:sp>
      <p:pic>
        <p:nvPicPr>
          <p:cNvPr id="24" name="Slika 23">
            <a:extLst>
              <a:ext uri="{FF2B5EF4-FFF2-40B4-BE49-F238E27FC236}">
                <a16:creationId xmlns:a16="http://schemas.microsoft.com/office/drawing/2014/main" xmlns="" id="{10E3FD21-D584-4FAC-86AF-AECEFDC52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803" y="6161479"/>
            <a:ext cx="7715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541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zervirano mjesto teksta 13">
            <a:extLst>
              <a:ext uri="{FF2B5EF4-FFF2-40B4-BE49-F238E27FC236}">
                <a16:creationId xmlns:a16="http://schemas.microsoft.com/office/drawing/2014/main" xmlns="" id="{4C04AB2B-EC54-4CEC-A32C-11A91A8FA235}"/>
              </a:ext>
            </a:extLst>
          </p:cNvPr>
          <p:cNvSpPr txBox="1">
            <a:spLocks/>
          </p:cNvSpPr>
          <p:nvPr/>
        </p:nvSpPr>
        <p:spPr>
          <a:xfrm>
            <a:off x="307863" y="1565246"/>
            <a:ext cx="5183188" cy="4983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3600" dirty="0"/>
              <a:t>Vazdazeleno drveće</a:t>
            </a:r>
          </a:p>
        </p:txBody>
      </p:sp>
      <p:sp>
        <p:nvSpPr>
          <p:cNvPr id="9" name="Rezervirano mjesto sadržaja 14">
            <a:extLst>
              <a:ext uri="{FF2B5EF4-FFF2-40B4-BE49-F238E27FC236}">
                <a16:creationId xmlns:a16="http://schemas.microsoft.com/office/drawing/2014/main" xmlns="" id="{DB0F8B21-F4DA-4E1D-83F3-09A9873AD1EF}"/>
              </a:ext>
            </a:extLst>
          </p:cNvPr>
          <p:cNvSpPr txBox="1">
            <a:spLocks/>
          </p:cNvSpPr>
          <p:nvPr/>
        </p:nvSpPr>
        <p:spPr>
          <a:xfrm>
            <a:off x="307863" y="2335479"/>
            <a:ext cx="4414039" cy="2637571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/>
              <a:t>Igličasti listovi</a:t>
            </a:r>
          </a:p>
          <a:p>
            <a:r>
              <a:rPr lang="hr-HR" dirty="0"/>
              <a:t>Voštana ovojnica </a:t>
            </a:r>
          </a:p>
          <a:p>
            <a:r>
              <a:rPr lang="hr-HR" dirty="0"/>
              <a:t>Smola</a:t>
            </a:r>
          </a:p>
          <a:p>
            <a:r>
              <a:rPr lang="hr-HR" dirty="0"/>
              <a:t>Eterična ulja </a:t>
            </a:r>
          </a:p>
          <a:p>
            <a:r>
              <a:rPr lang="hr-HR" dirty="0"/>
              <a:t>Zaštita od zaleđivanja i gubitka vode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6DDD67F0-4E15-457C-9CA2-DF141A8CC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8" r="8985"/>
          <a:stretch/>
        </p:blipFill>
        <p:spPr>
          <a:xfrm>
            <a:off x="4931035" y="1139253"/>
            <a:ext cx="7260965" cy="5718747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DD7D291B-09E6-4049-A76D-A0881A663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035" y="1139253"/>
            <a:ext cx="7291517" cy="5718746"/>
          </a:xfrm>
          <a:prstGeom prst="rect">
            <a:avLst/>
          </a:prstGeo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7A194290-7C2B-41E7-AFBF-72A8C475E6F9}"/>
              </a:ext>
            </a:extLst>
          </p:cNvPr>
          <p:cNvSpPr txBox="1"/>
          <p:nvPr/>
        </p:nvSpPr>
        <p:spPr>
          <a:xfrm>
            <a:off x="771525" y="6260056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4"/>
              </a:rPr>
              <a:t>Vizualno+</a:t>
            </a:r>
            <a:endParaRPr lang="hr-HR" sz="2000" b="1" dirty="0"/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BC45FF77-4EF4-40E5-9B4A-09EC15EA3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31498"/>
            <a:ext cx="7715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619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67AF8AD-AAFB-482D-9DE4-56911D69D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0933"/>
            <a:ext cx="5022954" cy="3304640"/>
          </a:xfrm>
        </p:spPr>
        <p:txBody>
          <a:bodyPr>
            <a:normAutofit lnSpcReduction="10000"/>
          </a:bodyPr>
          <a:lstStyle/>
          <a:p>
            <a:endParaRPr lang="hr-HR" dirty="0"/>
          </a:p>
          <a:p>
            <a:r>
              <a:rPr lang="hr-HR" dirty="0"/>
              <a:t>Kukci čiji životni ciklus traje nekoliko tjedana ugibaju (muhe, komarci)</a:t>
            </a:r>
          </a:p>
          <a:p>
            <a:r>
              <a:rPr lang="hr-HR" dirty="0"/>
              <a:t>Polažu jajašca na skrovita mjesta – </a:t>
            </a:r>
            <a:r>
              <a:rPr lang="hr-HR" b="1" dirty="0"/>
              <a:t>osiguravanje potomstva</a:t>
            </a:r>
          </a:p>
          <a:p>
            <a:r>
              <a:rPr lang="hr-HR" dirty="0"/>
              <a:t>U proljeće se razvijaju nove jedinke</a:t>
            </a:r>
          </a:p>
          <a:p>
            <a:endParaRPr lang="hr-HR" dirty="0"/>
          </a:p>
        </p:txBody>
      </p:sp>
      <p:sp>
        <p:nvSpPr>
          <p:cNvPr id="7" name="Naslov 6">
            <a:extLst>
              <a:ext uri="{FF2B5EF4-FFF2-40B4-BE49-F238E27FC236}">
                <a16:creationId xmlns:a16="http://schemas.microsoft.com/office/drawing/2014/main" xmlns="" id="{31FCA279-E7AA-4A5A-9B6B-2E7858E47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3269"/>
            <a:ext cx="1964961" cy="600403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Kukci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47DB3BA2-3386-407D-BA32-9D99A55CB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41"/>
          <a:stretch/>
        </p:blipFill>
        <p:spPr>
          <a:xfrm>
            <a:off x="7169046" y="3989366"/>
            <a:ext cx="5022954" cy="283115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3B523650-107C-4BE1-A8B1-51C638A111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73"/>
          <a:stretch/>
        </p:blipFill>
        <p:spPr>
          <a:xfrm>
            <a:off x="7169047" y="1139252"/>
            <a:ext cx="5022953" cy="285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544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782</Words>
  <Application>Microsoft Office PowerPoint</Application>
  <PresentationFormat>Custom</PresentationFormat>
  <Paragraphs>167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Calibri Light</vt:lpstr>
      <vt:lpstr>Office Theme</vt:lpstr>
      <vt:lpstr>Popunite tablicu o klimatskim obilježjima vašeg kraja. </vt:lpstr>
      <vt:lpstr>PREŽIVLJAVANJE NA NISKIM TEMPERATURAMA</vt:lpstr>
      <vt:lpstr>Zima</vt:lpstr>
      <vt:lpstr>Temperatura zraka</vt:lpstr>
      <vt:lpstr>Slide 5</vt:lpstr>
      <vt:lpstr>PRILAGODBE ŽIVOG SVIJETA NA ZIMSKE UVJETE</vt:lpstr>
      <vt:lpstr>Slide 7</vt:lpstr>
      <vt:lpstr>Slide 8</vt:lpstr>
      <vt:lpstr>Kukci</vt:lpstr>
      <vt:lpstr>Životinje s promjenjivom tjelesnom temperaturom</vt:lpstr>
      <vt:lpstr>Životinje sa stalnom tjelesnom temperaturom</vt:lpstr>
      <vt:lpstr>Zima – nestašica hrane</vt:lpstr>
      <vt:lpstr>Životinje koje mogu pronaći hranu zimi </vt:lpstr>
      <vt:lpstr>Slide 14</vt:lpstr>
      <vt:lpstr>Slide 15</vt:lpstr>
      <vt:lpstr>Slide 16</vt:lpstr>
      <vt:lpstr>Slide 17</vt:lpstr>
      <vt:lpstr>   Vježbom ponovi …</vt:lpstr>
      <vt:lpstr>KAKO SU SISAVCI DOBILI PRILIKU ZA RAZVOJ I RASPROSTRANJIVANJE NA ZEMLJI</vt:lpstr>
      <vt:lpstr>Dinosauri</vt:lpstr>
      <vt:lpstr>Slide 21</vt:lpstr>
      <vt:lpstr>Slide 22</vt:lpstr>
      <vt:lpstr>IZLAZNA KARTICA</vt:lpstr>
      <vt:lpstr>Preživljavanje na niskim temperaturama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sk-mpovalec</cp:lastModifiedBy>
  <cp:revision>44</cp:revision>
  <dcterms:created xsi:type="dcterms:W3CDTF">2021-01-04T08:54:24Z</dcterms:created>
  <dcterms:modified xsi:type="dcterms:W3CDTF">2021-08-12T12:24:02Z</dcterms:modified>
</cp:coreProperties>
</file>